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0" r:id="rId16"/>
    <p:sldId id="301" r:id="rId17"/>
    <p:sldId id="298" r:id="rId18"/>
    <p:sldId id="295" r:id="rId19"/>
    <p:sldId id="297" r:id="rId20"/>
    <p:sldId id="296" r:id="rId21"/>
    <p:sldId id="299" r:id="rId22"/>
    <p:sldId id="302" r:id="rId23"/>
    <p:sldId id="259" r:id="rId24"/>
    <p:sldId id="260" r:id="rId25"/>
    <p:sldId id="274" r:id="rId26"/>
    <p:sldId id="262" r:id="rId27"/>
    <p:sldId id="272" r:id="rId28"/>
    <p:sldId id="293" r:id="rId29"/>
    <p:sldId id="288" r:id="rId30"/>
    <p:sldId id="287" r:id="rId31"/>
    <p:sldId id="289" r:id="rId32"/>
    <p:sldId id="291" r:id="rId33"/>
    <p:sldId id="292" r:id="rId34"/>
    <p:sldId id="278" r:id="rId35"/>
    <p:sldId id="280" r:id="rId36"/>
    <p:sldId id="273" r:id="rId37"/>
    <p:sldId id="277" r:id="rId38"/>
    <p:sldId id="275" r:id="rId39"/>
    <p:sldId id="276" r:id="rId40"/>
    <p:sldId id="279" r:id="rId41"/>
    <p:sldId id="261" r:id="rId42"/>
    <p:sldId id="264" r:id="rId43"/>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23" d="100"/>
          <a:sy n="123" d="100"/>
        </p:scale>
        <p:origin x="1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2023/7/18</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2023/7/18</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a:latin typeface="標楷體" panose="03000509000000000000" pitchFamily="65" charset="-120"/>
                <a:ea typeface="標楷體" panose="03000509000000000000" pitchFamily="65" charset="-120"/>
              </a:rPr>
              <a:t>Week23</a:t>
            </a:r>
            <a:r>
              <a:rPr lang="zh-TW" altLang="en-US">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br>
              <a:rPr lang="en-US" altLang="zh-TW"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Standard_Standard</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0</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Standard_Narrow</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en-US" altLang="zh-TW" sz="1800" dirty="0" err="1">
                <a:latin typeface="標楷體" panose="03000509000000000000" pitchFamily="65" charset="-120"/>
                <a:ea typeface="標楷體" panose="03000509000000000000" pitchFamily="65" charset="-120"/>
              </a:rPr>
              <a:t>Standard_Wide</a:t>
            </a:r>
            <a:r>
              <a:rPr lang="en-US" altLang="zh-TW" sz="1800" dirty="0">
                <a:latin typeface="標楷體" panose="03000509000000000000" pitchFamily="65" charset="-120"/>
                <a:ea typeface="標楷體" panose="03000509000000000000" pitchFamily="65" charset="-120"/>
              </a:rPr>
              <a:t> </a:t>
            </a:r>
            <a:r>
              <a:rPr lang="zh-TW" altLang="en-US" sz="1800" dirty="0">
                <a:latin typeface="標楷體" panose="03000509000000000000" pitchFamily="65" charset="-120"/>
                <a:ea typeface="標楷體" panose="03000509000000000000" pitchFamily="65" charset="-120"/>
              </a:rPr>
              <a:t>為 </a:t>
            </a:r>
            <a:r>
              <a:rPr lang="en-US" altLang="zh-TW" sz="1800" dirty="0">
                <a:latin typeface="標楷體" panose="03000509000000000000" pitchFamily="65" charset="-120"/>
                <a:ea typeface="標楷體" panose="03000509000000000000" pitchFamily="65" charset="-120"/>
              </a:rPr>
              <a:t>2</a:t>
            </a:r>
          </a:p>
        </p:txBody>
      </p:sp>
      <p:pic>
        <p:nvPicPr>
          <p:cNvPr id="5" name="圖片 4">
            <a:extLst>
              <a:ext uri="{FF2B5EF4-FFF2-40B4-BE49-F238E27FC236}">
                <a16:creationId xmlns:a16="http://schemas.microsoft.com/office/drawing/2014/main" id="{4E23BA5D-A50A-D7F9-2AF6-8A61786D9365}"/>
              </a:ext>
            </a:extLst>
          </p:cNvPr>
          <p:cNvPicPr>
            <a:picLocks noChangeAspect="1"/>
          </p:cNvPicPr>
          <p:nvPr/>
        </p:nvPicPr>
        <p:blipFill>
          <a:blip r:embed="rId2"/>
          <a:stretch>
            <a:fillRect/>
          </a:stretch>
        </p:blipFill>
        <p:spPr>
          <a:xfrm>
            <a:off x="838200" y="2523198"/>
            <a:ext cx="9822653" cy="548751"/>
          </a:xfrm>
          <a:prstGeom prst="rect">
            <a:avLst/>
          </a:prstGeom>
        </p:spPr>
      </p:pic>
      <p:pic>
        <p:nvPicPr>
          <p:cNvPr id="7" name="圖片 6">
            <a:extLst>
              <a:ext uri="{FF2B5EF4-FFF2-40B4-BE49-F238E27FC236}">
                <a16:creationId xmlns:a16="http://schemas.microsoft.com/office/drawing/2014/main" id="{882E3FA4-DE2A-A2DC-97AB-781A90235A8F}"/>
              </a:ext>
            </a:extLst>
          </p:cNvPr>
          <p:cNvPicPr>
            <a:picLocks noChangeAspect="1"/>
          </p:cNvPicPr>
          <p:nvPr/>
        </p:nvPicPr>
        <p:blipFill>
          <a:blip r:embed="rId3"/>
          <a:stretch>
            <a:fillRect/>
          </a:stretch>
        </p:blipFill>
        <p:spPr>
          <a:xfrm>
            <a:off x="838200" y="4850764"/>
            <a:ext cx="5639587" cy="657317"/>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8" name="圖片 7">
            <a:extLst>
              <a:ext uri="{FF2B5EF4-FFF2-40B4-BE49-F238E27FC236}">
                <a16:creationId xmlns:a16="http://schemas.microsoft.com/office/drawing/2014/main" id="{D00BA8CB-1E0C-E1E2-2013-2D5DD4823146}"/>
              </a:ext>
            </a:extLst>
          </p:cNvPr>
          <p:cNvPicPr>
            <a:picLocks noChangeAspect="1"/>
          </p:cNvPicPr>
          <p:nvPr/>
        </p:nvPicPr>
        <p:blipFill>
          <a:blip r:embed="rId3"/>
          <a:stretch>
            <a:fillRect/>
          </a:stretch>
        </p:blipFill>
        <p:spPr>
          <a:xfrm>
            <a:off x="838200" y="3843051"/>
            <a:ext cx="7126307" cy="1196388"/>
          </a:xfrm>
          <a:prstGeom prst="rect">
            <a:avLst/>
          </a:prstGeom>
        </p:spPr>
      </p:pic>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4"/>
          <a:stretch>
            <a:fillRect/>
          </a:stretch>
        </p:blipFill>
        <p:spPr>
          <a:xfrm>
            <a:off x="707571" y="5886279"/>
            <a:ext cx="8730859" cy="607560"/>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參考學長</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A149FAE-6D65-6CD7-A12A-6C6973B2276F}"/>
              </a:ext>
            </a:extLst>
          </p:cNvPr>
          <p:cNvPicPr>
            <a:picLocks noChangeAspect="1"/>
          </p:cNvPicPr>
          <p:nvPr/>
        </p:nvPicPr>
        <p:blipFill>
          <a:blip r:embed="rId2"/>
          <a:stretch>
            <a:fillRect/>
          </a:stretch>
        </p:blipFill>
        <p:spPr>
          <a:xfrm>
            <a:off x="2633670" y="2461866"/>
            <a:ext cx="6924659" cy="3715097"/>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898F110D-3287-5B9C-64D6-CAAAB46F729C}"/>
              </a:ext>
            </a:extLst>
          </p:cNvPr>
          <p:cNvPicPr>
            <a:picLocks noChangeAspect="1"/>
          </p:cNvPicPr>
          <p:nvPr/>
        </p:nvPicPr>
        <p:blipFill>
          <a:blip r:embed="rId2"/>
          <a:stretch>
            <a:fillRect/>
          </a:stretch>
        </p:blipFill>
        <p:spPr>
          <a:xfrm>
            <a:off x="2774768" y="3140221"/>
            <a:ext cx="6642463" cy="2906900"/>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69F50CE-CB46-96D8-F6B4-13C08B9CD062}"/>
              </a:ext>
            </a:extLst>
          </p:cNvPr>
          <p:cNvPicPr>
            <a:picLocks noChangeAspect="1"/>
          </p:cNvPicPr>
          <p:nvPr/>
        </p:nvPicPr>
        <p:blipFill>
          <a:blip r:embed="rId2"/>
          <a:stretch>
            <a:fillRect/>
          </a:stretch>
        </p:blipFill>
        <p:spPr>
          <a:xfrm>
            <a:off x="3294181" y="1553430"/>
            <a:ext cx="5603637" cy="4939445"/>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26D2F6E-75DE-9697-4DCD-A982F540DFF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1F48890-8CDB-D85B-FEFB-612FDBEA6146}"/>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B26E61B-B2BE-0DA5-22AD-6C047D2FE082}"/>
              </a:ext>
            </a:extLst>
          </p:cNvPr>
          <p:cNvPicPr>
            <a:picLocks noChangeAspect="1"/>
          </p:cNvPicPr>
          <p:nvPr/>
        </p:nvPicPr>
        <p:blipFill>
          <a:blip r:embed="rId2"/>
          <a:stretch>
            <a:fillRect/>
          </a:stretch>
        </p:blipFill>
        <p:spPr>
          <a:xfrm>
            <a:off x="962958" y="487678"/>
            <a:ext cx="10105684" cy="6144477"/>
          </a:xfrm>
          <a:prstGeom prst="rect">
            <a:avLst/>
          </a:prstGeom>
        </p:spPr>
      </p:pic>
    </p:spTree>
    <p:extLst>
      <p:ext uri="{BB962C8B-B14F-4D97-AF65-F5344CB8AC3E}">
        <p14:creationId xmlns:p14="http://schemas.microsoft.com/office/powerpoint/2010/main" val="409169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9BF17D-1BAB-15B4-B43B-B64E92352ACC}"/>
              </a:ext>
            </a:extLst>
          </p:cNvPr>
          <p:cNvSpPr>
            <a:spLocks noGrp="1"/>
          </p:cNvSpPr>
          <p:nvPr>
            <p:ph type="title"/>
          </p:nvPr>
        </p:nvSpPr>
        <p:spPr>
          <a:xfrm>
            <a:off x="838200" y="147411"/>
            <a:ext cx="10515600" cy="1325563"/>
          </a:xfrm>
        </p:spPr>
        <p:txBody>
          <a:bodyPr/>
          <a:lstStyle/>
          <a:p>
            <a:pPr algn="ctr"/>
            <a:r>
              <a:rPr lang="en-US" altLang="zh-TW" dirty="0"/>
              <a:t>Labels</a:t>
            </a:r>
            <a:endParaRPr lang="zh-TW" altLang="en-US" dirty="0"/>
          </a:p>
        </p:txBody>
      </p:sp>
      <p:sp>
        <p:nvSpPr>
          <p:cNvPr id="3" name="內容版面配置區 2">
            <a:extLst>
              <a:ext uri="{FF2B5EF4-FFF2-40B4-BE49-F238E27FC236}">
                <a16:creationId xmlns:a16="http://schemas.microsoft.com/office/drawing/2014/main" id="{7A35FDDE-53D8-FDB1-52DE-AA8D1677F872}"/>
              </a:ext>
            </a:extLst>
          </p:cNvPr>
          <p:cNvSpPr>
            <a:spLocks noGrp="1"/>
          </p:cNvSpPr>
          <p:nvPr>
            <p:ph idx="1"/>
          </p:nvPr>
        </p:nvSpPr>
        <p:spPr>
          <a:xfrm>
            <a:off x="838200" y="1253331"/>
            <a:ext cx="10515600" cy="5103926"/>
          </a:xfrm>
        </p:spPr>
        <p:txBody>
          <a:bodyPr>
            <a:normAutofit/>
          </a:bodyPr>
          <a:lstStyle/>
          <a:p>
            <a:pPr marL="0" indent="0">
              <a:buNone/>
            </a:pPr>
            <a:r>
              <a:rPr lang="zh-TW" altLang="en-US" dirty="0">
                <a:latin typeface="標楷體" panose="03000509000000000000" pitchFamily="65" charset="-120"/>
                <a:ea typeface="標楷體" panose="03000509000000000000" pitchFamily="65" charset="-120"/>
              </a:rPr>
              <a:t>雙腳距離</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膝蓋距離</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0</a:t>
            </a:r>
          </a:p>
          <a:p>
            <a:pPr marL="0" indent="0">
              <a:buNone/>
            </a:pP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3</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4</a:t>
            </a:r>
          </a:p>
          <a:p>
            <a:pPr marL="0" indent="0">
              <a:buNone/>
            </a:pP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5</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6</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7</a:t>
            </a:r>
          </a:p>
          <a:p>
            <a:pPr marL="0" indent="0">
              <a:buNone/>
            </a:pP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8</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EA26C8-08D1-13AD-5CF7-E4521E0D203A}"/>
              </a:ext>
            </a:extLst>
          </p:cNvPr>
          <p:cNvPicPr>
            <a:picLocks noChangeAspect="1"/>
          </p:cNvPicPr>
          <p:nvPr/>
        </p:nvPicPr>
        <p:blipFill>
          <a:blip r:embed="rId2"/>
          <a:stretch>
            <a:fillRect/>
          </a:stretch>
        </p:blipFill>
        <p:spPr>
          <a:xfrm>
            <a:off x="4470487" y="2314916"/>
            <a:ext cx="7516899" cy="2675096"/>
          </a:xfrm>
          <a:prstGeom prst="rect">
            <a:avLst/>
          </a:prstGeom>
        </p:spPr>
      </p:pic>
    </p:spTree>
    <p:extLst>
      <p:ext uri="{BB962C8B-B14F-4D97-AF65-F5344CB8AC3E}">
        <p14:creationId xmlns:p14="http://schemas.microsoft.com/office/powerpoint/2010/main" val="2319010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351989-902B-86B1-4E4A-F0418F94D4AB}"/>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將</a:t>
            </a:r>
            <a:r>
              <a:rPr lang="en-US" altLang="zh-TW" dirty="0">
                <a:latin typeface="標楷體" panose="03000509000000000000" pitchFamily="65" charset="-120"/>
                <a:ea typeface="標楷體" panose="03000509000000000000" pitchFamily="65" charset="-120"/>
              </a:rPr>
              <a:t>Accuracy</a:t>
            </a:r>
            <a:r>
              <a:rPr lang="zh-TW" altLang="en-US" dirty="0">
                <a:latin typeface="標楷體" panose="03000509000000000000" pitchFamily="65" charset="-120"/>
                <a:ea typeface="標楷體" panose="03000509000000000000" pitchFamily="65" charset="-120"/>
              </a:rPr>
              <a:t>和</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分開繪製</a:t>
            </a:r>
          </a:p>
        </p:txBody>
      </p:sp>
      <p:sp>
        <p:nvSpPr>
          <p:cNvPr id="3" name="內容版面配置區 2">
            <a:extLst>
              <a:ext uri="{FF2B5EF4-FFF2-40B4-BE49-F238E27FC236}">
                <a16:creationId xmlns:a16="http://schemas.microsoft.com/office/drawing/2014/main" id="{F1E2741A-ABB3-9FA5-9307-ECED76DB22F4}"/>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208DAEB-73E2-8ED5-9A07-78852FFCBBBB}"/>
              </a:ext>
            </a:extLst>
          </p:cNvPr>
          <p:cNvPicPr>
            <a:picLocks noChangeAspect="1"/>
          </p:cNvPicPr>
          <p:nvPr/>
        </p:nvPicPr>
        <p:blipFill>
          <a:blip r:embed="rId2"/>
          <a:stretch>
            <a:fillRect/>
          </a:stretch>
        </p:blipFill>
        <p:spPr>
          <a:xfrm>
            <a:off x="2356915" y="1901209"/>
            <a:ext cx="7478169" cy="4410691"/>
          </a:xfrm>
          <a:prstGeom prst="rect">
            <a:avLst/>
          </a:prstGeom>
        </p:spPr>
      </p:pic>
    </p:spTree>
    <p:extLst>
      <p:ext uri="{BB962C8B-B14F-4D97-AF65-F5344CB8AC3E}">
        <p14:creationId xmlns:p14="http://schemas.microsoft.com/office/powerpoint/2010/main" val="3980496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20995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1B5BBB5D-EC0A-18B5-8C43-1D5F6126A93B}"/>
              </a:ext>
            </a:extLst>
          </p:cNvPr>
          <p:cNvPicPr>
            <a:picLocks noChangeAspect="1"/>
          </p:cNvPicPr>
          <p:nvPr/>
        </p:nvPicPr>
        <p:blipFill>
          <a:blip r:embed="rId2"/>
          <a:stretch>
            <a:fillRect/>
          </a:stretch>
        </p:blipFill>
        <p:spPr>
          <a:xfrm>
            <a:off x="1429822" y="1245405"/>
            <a:ext cx="9332355" cy="5511778"/>
          </a:xfrm>
          <a:prstGeom prst="rect">
            <a:avLst/>
          </a:prstGeom>
        </p:spPr>
      </p:pic>
    </p:spTree>
    <p:extLst>
      <p:ext uri="{BB962C8B-B14F-4D97-AF65-F5344CB8AC3E}">
        <p14:creationId xmlns:p14="http://schemas.microsoft.com/office/powerpoint/2010/main" val="35010252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AC89A4-3F05-D924-158E-07CCE7CE4B8D}"/>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曲線浮動的原因</a:t>
            </a:r>
          </a:p>
        </p:txBody>
      </p:sp>
      <p:sp>
        <p:nvSpPr>
          <p:cNvPr id="3" name="內容版面配置區 2">
            <a:extLst>
              <a:ext uri="{FF2B5EF4-FFF2-40B4-BE49-F238E27FC236}">
                <a16:creationId xmlns:a16="http://schemas.microsoft.com/office/drawing/2014/main" id="{7A72244C-0E1E-B11E-CCE6-8F8610E26ACB}"/>
              </a:ext>
            </a:extLst>
          </p:cNvPr>
          <p:cNvSpPr>
            <a:spLocks noGrp="1"/>
          </p:cNvSpPr>
          <p:nvPr>
            <p:ph idx="1"/>
          </p:nvPr>
        </p:nvSpPr>
        <p:spPr/>
        <p:txBody>
          <a:bodyPr/>
          <a:lstStyle/>
          <a:p>
            <a:r>
              <a:rPr lang="en-US" altLang="zh-TW" dirty="0" err="1">
                <a:latin typeface="標楷體" panose="03000509000000000000" pitchFamily="65" charset="-120"/>
                <a:ea typeface="標楷體" panose="03000509000000000000" pitchFamily="65" charset="-120"/>
              </a:rPr>
              <a:t>Learning_rate</a:t>
            </a:r>
            <a:r>
              <a:rPr lang="zh-TW" altLang="en-US" i="0" dirty="0">
                <a:effectLst/>
                <a:latin typeface="標楷體" panose="03000509000000000000" pitchFamily="65" charset="-120"/>
                <a:ea typeface="標楷體" panose="03000509000000000000" pitchFamily="65" charset="-120"/>
              </a:rPr>
              <a:t>過大或過小</a:t>
            </a:r>
            <a:endParaRPr lang="en-US" altLang="zh-TW" i="0" dirty="0">
              <a:effectLst/>
              <a:latin typeface="標楷體" panose="03000509000000000000" pitchFamily="65" charset="-120"/>
              <a:ea typeface="標楷體" panose="03000509000000000000" pitchFamily="65" charset="-120"/>
            </a:endParaRPr>
          </a:p>
          <a:p>
            <a:pPr lvl="1"/>
            <a:r>
              <a:rPr lang="zh-TW" altLang="en-US" b="0" i="0" dirty="0">
                <a:solidFill>
                  <a:srgbClr val="374151"/>
                </a:solidFill>
                <a:effectLst/>
                <a:latin typeface="標楷體" panose="03000509000000000000" pitchFamily="65" charset="-120"/>
                <a:ea typeface="標楷體" panose="03000509000000000000" pitchFamily="65" charset="-120"/>
              </a:rPr>
              <a:t>學習率過大，模型可能會在訓練過程中跳過最小值</a:t>
            </a:r>
            <a:endParaRPr lang="en-US" altLang="zh-TW" b="0" dirty="0">
              <a:solidFill>
                <a:srgbClr val="374151"/>
              </a:solidFill>
              <a:latin typeface="標楷體" panose="03000509000000000000" pitchFamily="65" charset="-120"/>
              <a:ea typeface="標楷體" panose="03000509000000000000" pitchFamily="65" charset="-120"/>
            </a:endParaRPr>
          </a:p>
          <a:p>
            <a:pPr lvl="1"/>
            <a:r>
              <a:rPr lang="zh-TW" altLang="en-US" i="0" dirty="0">
                <a:effectLst/>
                <a:latin typeface="標楷體" panose="03000509000000000000" pitchFamily="65" charset="-120"/>
                <a:ea typeface="標楷體" panose="03000509000000000000" pitchFamily="65" charset="-120"/>
              </a:rPr>
              <a:t>學習率過小，模型可能會收斂得非常慢</a:t>
            </a:r>
            <a:endParaRPr lang="en-US" altLang="zh-TW" i="0" dirty="0">
              <a:effectLst/>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Overfitting</a:t>
            </a: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模型架構不當</a:t>
            </a:r>
            <a:endParaRPr lang="en-US" altLang="zh-TW" dirty="0">
              <a:latin typeface="標楷體" panose="03000509000000000000" pitchFamily="65" charset="-120"/>
              <a:ea typeface="標楷體" panose="03000509000000000000" pitchFamily="65" charset="-120"/>
            </a:endParaRPr>
          </a:p>
          <a:p>
            <a:pPr lvl="1"/>
            <a:r>
              <a:rPr lang="zh-TW" altLang="en-US" dirty="0">
                <a:latin typeface="標楷體" panose="03000509000000000000" pitchFamily="65" charset="-120"/>
                <a:ea typeface="標楷體" panose="03000509000000000000" pitchFamily="65" charset="-120"/>
              </a:rPr>
              <a:t>調整模型的層數、單元數、激活函數等參數</a:t>
            </a:r>
          </a:p>
        </p:txBody>
      </p:sp>
    </p:spTree>
    <p:extLst>
      <p:ext uri="{BB962C8B-B14F-4D97-AF65-F5344CB8AC3E}">
        <p14:creationId xmlns:p14="http://schemas.microsoft.com/office/powerpoint/2010/main" val="3035807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55678C-3CA8-4C59-7C6B-4AF82B86743E}"/>
              </a:ext>
            </a:extLst>
          </p:cNvPr>
          <p:cNvSpPr>
            <a:spLocks noGrp="1"/>
          </p:cNvSpPr>
          <p:nvPr>
            <p:ph type="title"/>
          </p:nvPr>
        </p:nvSpPr>
        <p:spPr>
          <a:xfrm>
            <a:off x="838200" y="258366"/>
            <a:ext cx="10515600" cy="1325563"/>
          </a:xfrm>
        </p:spPr>
        <p:txBody>
          <a:bodyPr/>
          <a:lstStyle/>
          <a:p>
            <a:r>
              <a:rPr lang="zh-TW" altLang="en-US" dirty="0">
                <a:latin typeface="標楷體" panose="03000509000000000000" pitchFamily="65" charset="-120"/>
                <a:ea typeface="標楷體" panose="03000509000000000000" pitchFamily="65" charset="-120"/>
              </a:rPr>
              <a:t>調整</a:t>
            </a:r>
            <a:r>
              <a:rPr lang="en-US" altLang="zh-TW" dirty="0" err="1">
                <a:latin typeface="標楷體" panose="03000509000000000000" pitchFamily="65" charset="-120"/>
                <a:ea typeface="標楷體" panose="03000509000000000000" pitchFamily="65" charset="-120"/>
              </a:rPr>
              <a:t>Learning_rate</a:t>
            </a:r>
            <a:endParaRPr lang="zh-TW" altLang="en-US" dirty="0">
              <a:latin typeface="標楷體" panose="03000509000000000000" pitchFamily="65" charset="-120"/>
              <a:ea typeface="標楷體" panose="03000509000000000000" pitchFamily="65" charset="-120"/>
            </a:endParaRPr>
          </a:p>
        </p:txBody>
      </p:sp>
      <p:sp>
        <p:nvSpPr>
          <p:cNvPr id="3" name="內容版面配置區 2">
            <a:extLst>
              <a:ext uri="{FF2B5EF4-FFF2-40B4-BE49-F238E27FC236}">
                <a16:creationId xmlns:a16="http://schemas.microsoft.com/office/drawing/2014/main" id="{C9AA2819-011A-426E-96DC-960DBA1CBE00}"/>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0C21449B-5B15-0C15-9F96-FBD72712FDE9}"/>
              </a:ext>
            </a:extLst>
          </p:cNvPr>
          <p:cNvPicPr>
            <a:picLocks noChangeAspect="1"/>
          </p:cNvPicPr>
          <p:nvPr/>
        </p:nvPicPr>
        <p:blipFill>
          <a:blip r:embed="rId2"/>
          <a:stretch>
            <a:fillRect/>
          </a:stretch>
        </p:blipFill>
        <p:spPr>
          <a:xfrm>
            <a:off x="6551023" y="278822"/>
            <a:ext cx="4258269" cy="1305107"/>
          </a:xfrm>
          <a:prstGeom prst="rect">
            <a:avLst/>
          </a:prstGeom>
        </p:spPr>
      </p:pic>
      <p:pic>
        <p:nvPicPr>
          <p:cNvPr id="7" name="圖片 6">
            <a:extLst>
              <a:ext uri="{FF2B5EF4-FFF2-40B4-BE49-F238E27FC236}">
                <a16:creationId xmlns:a16="http://schemas.microsoft.com/office/drawing/2014/main" id="{646F30F1-CDDA-B4B9-9F31-94B4A52FA6A7}"/>
              </a:ext>
            </a:extLst>
          </p:cNvPr>
          <p:cNvPicPr>
            <a:picLocks noChangeAspect="1"/>
          </p:cNvPicPr>
          <p:nvPr/>
        </p:nvPicPr>
        <p:blipFill>
          <a:blip r:embed="rId3"/>
          <a:stretch>
            <a:fillRect/>
          </a:stretch>
        </p:blipFill>
        <p:spPr>
          <a:xfrm>
            <a:off x="2439121" y="1825625"/>
            <a:ext cx="7313757" cy="4756592"/>
          </a:xfrm>
          <a:prstGeom prst="rect">
            <a:avLst/>
          </a:prstGeom>
        </p:spPr>
      </p:pic>
    </p:spTree>
    <p:extLst>
      <p:ext uri="{BB962C8B-B14F-4D97-AF65-F5344CB8AC3E}">
        <p14:creationId xmlns:p14="http://schemas.microsoft.com/office/powerpoint/2010/main" val="1338296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2499A5-FABF-B323-F43C-BDAF83ACB786}"/>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修改</a:t>
            </a:r>
            <a:r>
              <a:rPr lang="en-US" altLang="zh-TW" dirty="0">
                <a:latin typeface="標楷體" panose="03000509000000000000" pitchFamily="65" charset="-120"/>
                <a:ea typeface="標楷體" panose="03000509000000000000" pitchFamily="65" charset="-120"/>
              </a:rPr>
              <a:t>Model</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84551186-92AB-3C48-502F-253252BA60DE}"/>
              </a:ext>
            </a:extLst>
          </p:cNvPr>
          <p:cNvPicPr>
            <a:picLocks noChangeAspect="1"/>
          </p:cNvPicPr>
          <p:nvPr/>
        </p:nvPicPr>
        <p:blipFill>
          <a:blip r:embed="rId2"/>
          <a:stretch>
            <a:fillRect/>
          </a:stretch>
        </p:blipFill>
        <p:spPr>
          <a:xfrm>
            <a:off x="2627758" y="1825625"/>
            <a:ext cx="6936483" cy="4191998"/>
          </a:xfrm>
          <a:prstGeom prst="rect">
            <a:avLst/>
          </a:prstGeom>
        </p:spPr>
      </p:pic>
      <p:sp>
        <p:nvSpPr>
          <p:cNvPr id="7" name="矩形 6">
            <a:extLst>
              <a:ext uri="{FF2B5EF4-FFF2-40B4-BE49-F238E27FC236}">
                <a16:creationId xmlns:a16="http://schemas.microsoft.com/office/drawing/2014/main" id="{7EB696DB-E070-BAE6-E8EC-E70C0E262F8B}"/>
              </a:ext>
            </a:extLst>
          </p:cNvPr>
          <p:cNvSpPr/>
          <p:nvPr/>
        </p:nvSpPr>
        <p:spPr>
          <a:xfrm>
            <a:off x="2627758" y="3180806"/>
            <a:ext cx="3892732" cy="4963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內容版面配置區 7">
            <a:extLst>
              <a:ext uri="{FF2B5EF4-FFF2-40B4-BE49-F238E27FC236}">
                <a16:creationId xmlns:a16="http://schemas.microsoft.com/office/drawing/2014/main" id="{1415F834-729B-6393-F787-928613E9EFDD}"/>
              </a:ext>
            </a:extLst>
          </p:cNvPr>
          <p:cNvSpPr>
            <a:spLocks noGrp="1"/>
          </p:cNvSpPr>
          <p:nvPr>
            <p:ph idx="1"/>
          </p:nvPr>
        </p:nvSpPr>
        <p:spPr>
          <a:xfrm>
            <a:off x="2627758" y="4676504"/>
            <a:ext cx="4844196" cy="9666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indent="0">
              <a:buNone/>
            </a:pPr>
            <a:endParaRPr lang="zh-TW" altLang="en-US" dirty="0"/>
          </a:p>
        </p:txBody>
      </p:sp>
    </p:spTree>
    <p:extLst>
      <p:ext uri="{BB962C8B-B14F-4D97-AF65-F5344CB8AC3E}">
        <p14:creationId xmlns:p14="http://schemas.microsoft.com/office/powerpoint/2010/main" val="4032663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79F08A-B534-2878-372C-96296BFF628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19EBF7E-954A-11C3-2B9E-041C59A93E5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19EB16E-9118-96C8-F9D1-92A2FE103502}"/>
              </a:ext>
            </a:extLst>
          </p:cNvPr>
          <p:cNvPicPr>
            <a:picLocks noChangeAspect="1"/>
          </p:cNvPicPr>
          <p:nvPr/>
        </p:nvPicPr>
        <p:blipFill>
          <a:blip r:embed="rId2"/>
          <a:stretch>
            <a:fillRect/>
          </a:stretch>
        </p:blipFill>
        <p:spPr>
          <a:xfrm>
            <a:off x="838200" y="8569"/>
            <a:ext cx="10583752" cy="6849431"/>
          </a:xfrm>
          <a:prstGeom prst="rect">
            <a:avLst/>
          </a:prstGeom>
        </p:spPr>
      </p:pic>
    </p:spTree>
    <p:extLst>
      <p:ext uri="{BB962C8B-B14F-4D97-AF65-F5344CB8AC3E}">
        <p14:creationId xmlns:p14="http://schemas.microsoft.com/office/powerpoint/2010/main" val="62320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F1E5F777-8489-7FFF-F770-008F3FF53F3C}"/>
              </a:ext>
            </a:extLst>
          </p:cNvPr>
          <p:cNvPicPr>
            <a:picLocks noChangeAspect="1"/>
          </p:cNvPicPr>
          <p:nvPr/>
        </p:nvPicPr>
        <p:blipFill rotWithShape="1">
          <a:blip r:embed="rId2">
            <a:extLst>
              <a:ext uri="{28A0092B-C50C-407E-A947-70E740481C1C}">
                <a14:useLocalDpi xmlns:a14="http://schemas.microsoft.com/office/drawing/2010/main" val="0"/>
              </a:ext>
            </a:extLst>
          </a:blip>
          <a:srcRect l="20363" t="282" r="19874" b="-282"/>
          <a:stretch/>
        </p:blipFill>
        <p:spPr>
          <a:xfrm>
            <a:off x="4462943" y="1690688"/>
            <a:ext cx="3447876" cy="4339115"/>
          </a:xfrm>
          <a:prstGeom prst="rect">
            <a:avLst/>
          </a:prstGeom>
        </p:spPr>
      </p:pic>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p>
        </p:txBody>
      </p:sp>
      <p:pic>
        <p:nvPicPr>
          <p:cNvPr id="11" name="內容版面配置區 10">
            <a:extLst>
              <a:ext uri="{FF2B5EF4-FFF2-40B4-BE49-F238E27FC236}">
                <a16:creationId xmlns:a16="http://schemas.microsoft.com/office/drawing/2014/main" id="{2A78BD10-686A-D89D-91CE-134C8923E34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002" r="22905"/>
          <a:stretch/>
        </p:blipFill>
        <p:spPr>
          <a:xfrm>
            <a:off x="956345" y="1690688"/>
            <a:ext cx="3120705" cy="4351338"/>
          </a:xfrm>
        </p:spPr>
      </p:pic>
      <p:pic>
        <p:nvPicPr>
          <p:cNvPr id="15" name="圖片 14">
            <a:extLst>
              <a:ext uri="{FF2B5EF4-FFF2-40B4-BE49-F238E27FC236}">
                <a16:creationId xmlns:a16="http://schemas.microsoft.com/office/drawing/2014/main" id="{4AF7636E-39B6-AA8E-7947-A54BFF1DCA55}"/>
              </a:ext>
            </a:extLst>
          </p:cNvPr>
          <p:cNvPicPr>
            <a:picLocks noChangeAspect="1"/>
          </p:cNvPicPr>
          <p:nvPr/>
        </p:nvPicPr>
        <p:blipFill rotWithShape="1">
          <a:blip r:embed="rId4">
            <a:extLst>
              <a:ext uri="{28A0092B-C50C-407E-A947-70E740481C1C}">
                <a14:useLocalDpi xmlns:a14="http://schemas.microsoft.com/office/drawing/2010/main" val="0"/>
              </a:ext>
            </a:extLst>
          </a:blip>
          <a:srcRect l="19803" r="19543"/>
          <a:stretch/>
        </p:blipFill>
        <p:spPr>
          <a:xfrm>
            <a:off x="8114952" y="1690688"/>
            <a:ext cx="3514987" cy="4358602"/>
          </a:xfrm>
          <a:prstGeom prst="rect">
            <a:avLst/>
          </a:prstGeom>
        </p:spPr>
      </p:pic>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
        <p:nvSpPr>
          <p:cNvPr id="19" name="文字方塊 18">
            <a:extLst>
              <a:ext uri="{FF2B5EF4-FFF2-40B4-BE49-F238E27FC236}">
                <a16:creationId xmlns:a16="http://schemas.microsoft.com/office/drawing/2014/main" id="{06789092-6A1B-3F61-0598-6EB0DB3C65F8}"/>
              </a:ext>
            </a:extLst>
          </p:cNvPr>
          <p:cNvSpPr txBox="1"/>
          <p:nvPr/>
        </p:nvSpPr>
        <p:spPr>
          <a:xfrm>
            <a:off x="4343776" y="1089820"/>
            <a:ext cx="497467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白色線為輔助線，其他要修正圖形將照此描繪</a:t>
            </a:r>
          </a:p>
        </p:txBody>
      </p:sp>
    </p:spTree>
    <p:extLst>
      <p:ext uri="{BB962C8B-B14F-4D97-AF65-F5344CB8AC3E}">
        <p14:creationId xmlns:p14="http://schemas.microsoft.com/office/powerpoint/2010/main" val="30573529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97ACBF0-AC6F-88C2-CD62-9F7B6147692F}"/>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擷取圖片</a:t>
            </a:r>
          </a:p>
        </p:txBody>
      </p:sp>
      <p:pic>
        <p:nvPicPr>
          <p:cNvPr id="5" name="內容版面配置區 4">
            <a:extLst>
              <a:ext uri="{FF2B5EF4-FFF2-40B4-BE49-F238E27FC236}">
                <a16:creationId xmlns:a16="http://schemas.microsoft.com/office/drawing/2014/main" id="{F426D185-C251-5C60-913E-CDEC5CDC7C91}"/>
              </a:ext>
            </a:extLst>
          </p:cNvPr>
          <p:cNvPicPr>
            <a:picLocks noGrp="1" noChangeAspect="1"/>
          </p:cNvPicPr>
          <p:nvPr>
            <p:ph idx="1"/>
          </p:nvPr>
        </p:nvPicPr>
        <p:blipFill>
          <a:blip r:embed="rId2"/>
          <a:stretch>
            <a:fillRect/>
          </a:stretch>
        </p:blipFill>
        <p:spPr>
          <a:xfrm>
            <a:off x="838200" y="1766902"/>
            <a:ext cx="7735712" cy="4351338"/>
          </a:xfrm>
        </p:spPr>
      </p:pic>
      <p:sp>
        <p:nvSpPr>
          <p:cNvPr id="6" name="文字方塊 5">
            <a:extLst>
              <a:ext uri="{FF2B5EF4-FFF2-40B4-BE49-F238E27FC236}">
                <a16:creationId xmlns:a16="http://schemas.microsoft.com/office/drawing/2014/main" id="{EF0ACA1F-261F-EC23-92F9-6320993DC4C1}"/>
              </a:ext>
            </a:extLst>
          </p:cNvPr>
          <p:cNvSpPr txBox="1"/>
          <p:nvPr/>
        </p:nvSpPr>
        <p:spPr>
          <a:xfrm>
            <a:off x="8900719" y="2147582"/>
            <a:ext cx="1120820"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用</a:t>
            </a:r>
            <a:r>
              <a:rPr lang="en-US" altLang="zh-TW" dirty="0">
                <a:latin typeface="標楷體" panose="03000509000000000000" pitchFamily="65" charset="-120"/>
                <a:ea typeface="標楷體" panose="03000509000000000000" pitchFamily="65" charset="-120"/>
              </a:rPr>
              <a:t>PR</a:t>
            </a:r>
            <a:r>
              <a:rPr lang="zh-TW" altLang="en-US" dirty="0">
                <a:latin typeface="標楷體" panose="03000509000000000000" pitchFamily="65" charset="-120"/>
                <a:ea typeface="標楷體" panose="03000509000000000000" pitchFamily="65" charset="-120"/>
              </a:rPr>
              <a:t>匯出</a:t>
            </a:r>
          </a:p>
        </p:txBody>
      </p:sp>
    </p:spTree>
    <p:extLst>
      <p:ext uri="{BB962C8B-B14F-4D97-AF65-F5344CB8AC3E}">
        <p14:creationId xmlns:p14="http://schemas.microsoft.com/office/powerpoint/2010/main" val="38398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8C99EA-F1CE-557E-4B10-A4E53A180C3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pic>
        <p:nvPicPr>
          <p:cNvPr id="5" name="內容版面配置區 4">
            <a:extLst>
              <a:ext uri="{FF2B5EF4-FFF2-40B4-BE49-F238E27FC236}">
                <a16:creationId xmlns:a16="http://schemas.microsoft.com/office/drawing/2014/main" id="{A4D09E0E-520D-7007-B7DE-2286527F7A64}"/>
              </a:ext>
            </a:extLst>
          </p:cNvPr>
          <p:cNvPicPr>
            <a:picLocks noGrp="1" noChangeAspect="1"/>
          </p:cNvPicPr>
          <p:nvPr>
            <p:ph idx="1"/>
          </p:nvPr>
        </p:nvPicPr>
        <p:blipFill>
          <a:blip r:embed="rId2"/>
          <a:stretch>
            <a:fillRect/>
          </a:stretch>
        </p:blipFill>
        <p:spPr>
          <a:xfrm>
            <a:off x="838200" y="1287882"/>
            <a:ext cx="10784884" cy="5280698"/>
          </a:xfrm>
        </p:spPr>
      </p:pic>
    </p:spTree>
    <p:extLst>
      <p:ext uri="{BB962C8B-B14F-4D97-AF65-F5344CB8AC3E}">
        <p14:creationId xmlns:p14="http://schemas.microsoft.com/office/powerpoint/2010/main" val="141298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7C3DE86-1F3B-D605-0170-6CE0BAA006A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改檔名</a:t>
            </a:r>
          </a:p>
        </p:txBody>
      </p:sp>
      <p:sp>
        <p:nvSpPr>
          <p:cNvPr id="3" name="內容版面配置區 2">
            <a:extLst>
              <a:ext uri="{FF2B5EF4-FFF2-40B4-BE49-F238E27FC236}">
                <a16:creationId xmlns:a16="http://schemas.microsoft.com/office/drawing/2014/main" id="{BDFB4DE9-D2DE-907B-F25D-15F10DEFDAE1}"/>
              </a:ext>
            </a:extLst>
          </p:cNvPr>
          <p:cNvSpPr>
            <a:spLocks noGrp="1"/>
          </p:cNvSpPr>
          <p:nvPr>
            <p:ph idx="1"/>
          </p:nvPr>
        </p:nvSpPr>
        <p:spPr/>
        <p:txBody>
          <a:body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5" name="圖片 4">
            <a:extLst>
              <a:ext uri="{FF2B5EF4-FFF2-40B4-BE49-F238E27FC236}">
                <a16:creationId xmlns:a16="http://schemas.microsoft.com/office/drawing/2014/main" id="{FD527561-6A6F-B1C9-5B35-ED91D6AF7A5F}"/>
              </a:ext>
            </a:extLst>
          </p:cNvPr>
          <p:cNvPicPr>
            <a:picLocks noChangeAspect="1"/>
          </p:cNvPicPr>
          <p:nvPr/>
        </p:nvPicPr>
        <p:blipFill>
          <a:blip r:embed="rId3"/>
          <a:stretch>
            <a:fillRect/>
          </a:stretch>
        </p:blipFill>
        <p:spPr>
          <a:xfrm>
            <a:off x="1045827" y="2405471"/>
            <a:ext cx="8405770" cy="4162905"/>
          </a:xfrm>
          <a:prstGeom prst="rect">
            <a:avLst/>
          </a:prstGeom>
        </p:spPr>
      </p:pic>
      <p:sp>
        <p:nvSpPr>
          <p:cNvPr id="6" name="文字方塊 5">
            <a:extLst>
              <a:ext uri="{FF2B5EF4-FFF2-40B4-BE49-F238E27FC236}">
                <a16:creationId xmlns:a16="http://schemas.microsoft.com/office/drawing/2014/main" id="{E35F1BAE-5919-0706-E176-BC927C90BADF}"/>
              </a:ext>
            </a:extLst>
          </p:cNvPr>
          <p:cNvSpPr txBox="1"/>
          <p:nvPr/>
        </p:nvSpPr>
        <p:spPr>
          <a:xfrm>
            <a:off x="9451597" y="3059668"/>
            <a:ext cx="194764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823170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F843BA-FE04-8301-3AD3-990A191CB7B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訓練集數量</a:t>
            </a:r>
          </a:p>
        </p:txBody>
      </p:sp>
      <p:pic>
        <p:nvPicPr>
          <p:cNvPr id="5" name="內容版面配置區 4">
            <a:extLst>
              <a:ext uri="{FF2B5EF4-FFF2-40B4-BE49-F238E27FC236}">
                <a16:creationId xmlns:a16="http://schemas.microsoft.com/office/drawing/2014/main" id="{5C05E8AB-AB05-E6DF-AD61-E8D89BE756A5}"/>
              </a:ext>
            </a:extLst>
          </p:cNvPr>
          <p:cNvPicPr>
            <a:picLocks noGrp="1" noChangeAspect="1"/>
          </p:cNvPicPr>
          <p:nvPr>
            <p:ph idx="1"/>
          </p:nvPr>
        </p:nvPicPr>
        <p:blipFill>
          <a:blip r:embed="rId2"/>
          <a:stretch>
            <a:fillRect/>
          </a:stretch>
        </p:blipFill>
        <p:spPr>
          <a:xfrm>
            <a:off x="838200" y="2382552"/>
            <a:ext cx="10515600" cy="3237484"/>
          </a:xfrm>
        </p:spPr>
      </p:pic>
      <p:sp>
        <p:nvSpPr>
          <p:cNvPr id="6" name="文字方塊 5">
            <a:extLst>
              <a:ext uri="{FF2B5EF4-FFF2-40B4-BE49-F238E27FC236}">
                <a16:creationId xmlns:a16="http://schemas.microsoft.com/office/drawing/2014/main" id="{87BEEBE1-A0CD-C16C-27BF-F92FC2CF7E42}"/>
              </a:ext>
            </a:extLst>
          </p:cNvPr>
          <p:cNvSpPr txBox="1"/>
          <p:nvPr/>
        </p:nvSpPr>
        <p:spPr>
          <a:xfrm>
            <a:off x="5419288" y="5125673"/>
            <a:ext cx="376737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66759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pic>
        <p:nvPicPr>
          <p:cNvPr id="4" name="圖片 3">
            <a:extLst>
              <a:ext uri="{FF2B5EF4-FFF2-40B4-BE49-F238E27FC236}">
                <a16:creationId xmlns:a16="http://schemas.microsoft.com/office/drawing/2014/main" id="{94ED8BAE-6441-8A99-AAA4-BDF1AC610F01}"/>
              </a:ext>
            </a:extLst>
          </p:cNvPr>
          <p:cNvPicPr>
            <a:picLocks noChangeAspect="1"/>
          </p:cNvPicPr>
          <p:nvPr/>
        </p:nvPicPr>
        <p:blipFill>
          <a:blip r:embed="rId2"/>
          <a:stretch>
            <a:fillRect/>
          </a:stretch>
        </p:blipFill>
        <p:spPr>
          <a:xfrm>
            <a:off x="838200" y="1930964"/>
            <a:ext cx="10431331" cy="781159"/>
          </a:xfrm>
          <a:prstGeom prst="rect">
            <a:avLst/>
          </a:prstGeom>
        </p:spPr>
      </p:pic>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386560"/>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br>
              <a:rPr lang="en-US" altLang="zh-TW" dirty="0"/>
            </a:br>
            <a:br>
              <a:rPr lang="en-US" altLang="zh-TW" dirty="0"/>
            </a:br>
            <a:br>
              <a:rPr lang="en-US" altLang="zh-TW" dirty="0"/>
            </a:br>
            <a:endParaRPr lang="en-US" altLang="zh-TW" dirty="0"/>
          </a:p>
          <a:p>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11" name="圖片 10">
            <a:extLst>
              <a:ext uri="{FF2B5EF4-FFF2-40B4-BE49-F238E27FC236}">
                <a16:creationId xmlns:a16="http://schemas.microsoft.com/office/drawing/2014/main" id="{1FC8EE51-1C18-08CA-4BC1-5DC6EF1C3559}"/>
              </a:ext>
            </a:extLst>
          </p:cNvPr>
          <p:cNvPicPr>
            <a:picLocks noChangeAspect="1"/>
          </p:cNvPicPr>
          <p:nvPr/>
        </p:nvPicPr>
        <p:blipFill>
          <a:blip r:embed="rId3"/>
          <a:stretch>
            <a:fillRect/>
          </a:stretch>
        </p:blipFill>
        <p:spPr>
          <a:xfrm>
            <a:off x="838199" y="3475260"/>
            <a:ext cx="7895253" cy="879026"/>
          </a:xfrm>
          <a:prstGeom prst="rect">
            <a:avLst/>
          </a:prstGeom>
        </p:spPr>
      </p:pic>
      <p:pic>
        <p:nvPicPr>
          <p:cNvPr id="12" name="圖片 11">
            <a:extLst>
              <a:ext uri="{FF2B5EF4-FFF2-40B4-BE49-F238E27FC236}">
                <a16:creationId xmlns:a16="http://schemas.microsoft.com/office/drawing/2014/main" id="{462C493C-3468-E36C-5D41-C438C9C90E29}"/>
              </a:ext>
            </a:extLst>
          </p:cNvPr>
          <p:cNvPicPr>
            <a:picLocks noChangeAspect="1"/>
          </p:cNvPicPr>
          <p:nvPr/>
        </p:nvPicPr>
        <p:blipFill>
          <a:blip r:embed="rId4"/>
          <a:stretch>
            <a:fillRect/>
          </a:stretch>
        </p:blipFill>
        <p:spPr>
          <a:xfrm>
            <a:off x="838199" y="5139178"/>
            <a:ext cx="8443473" cy="87902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1310</TotalTime>
  <Words>1251</Words>
  <Application>Microsoft Office PowerPoint</Application>
  <PresentationFormat>寬螢幕</PresentationFormat>
  <Paragraphs>119</Paragraphs>
  <Slides>42</Slides>
  <Notes>0</Notes>
  <HiddenSlides>7</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42</vt:i4>
      </vt:variant>
    </vt:vector>
  </HeadingPairs>
  <TitlesOfParts>
    <vt:vector size="47" baseType="lpstr">
      <vt:lpstr>標楷體</vt:lpstr>
      <vt:lpstr>Arial</vt:lpstr>
      <vt:lpstr>Calibri</vt:lpstr>
      <vt:lpstr>Calibri Light</vt:lpstr>
      <vt:lpstr>Office 佈景主題</vt:lpstr>
      <vt:lpstr>Week23週報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vt:lpstr>
      <vt:lpstr>PowerPoint 簡報</vt:lpstr>
      <vt:lpstr>Labels</vt:lpstr>
      <vt:lpstr>將Accuracy和Loss分開繪製</vt:lpstr>
      <vt:lpstr>LSTM模型訓練</vt:lpstr>
      <vt:lpstr>Loss曲線浮動的原因</vt:lpstr>
      <vt:lpstr>調整Learning_rate</vt:lpstr>
      <vt:lpstr>修改Model</vt:lpstr>
      <vt:lpstr>PowerPoint 簡報</vt:lpstr>
      <vt:lpstr>pix2pix研究</vt:lpstr>
      <vt:lpstr>手動修正</vt:lpstr>
      <vt:lpstr>pix2pix</vt:lpstr>
      <vt:lpstr>PowerPoint 簡報</vt:lpstr>
      <vt:lpstr>資料集範例</vt:lpstr>
      <vt:lpstr>修正標準</vt:lpstr>
      <vt:lpstr>擷取圖片</vt:lpstr>
      <vt:lpstr>訓練集蒐集</vt:lpstr>
      <vt:lpstr>改檔名</vt:lpstr>
      <vt:lpstr>訓練集數量</vt:lpstr>
      <vt:lpstr>蒐集訓練集思路</vt:lpstr>
      <vt:lpstr>訓練</vt:lpstr>
      <vt:lpstr>訓練範例</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28</cp:revision>
  <dcterms:created xsi:type="dcterms:W3CDTF">2023-07-03T04:04:53Z</dcterms:created>
  <dcterms:modified xsi:type="dcterms:W3CDTF">2023-07-18T05:24:53Z</dcterms:modified>
</cp:coreProperties>
</file>